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Barlow Bold Italics" panose="020B0604020202020204" charset="0"/>
      <p:regular r:id="rId22"/>
    </p:embeddedFont>
    <p:embeddedFont>
      <p:font typeface="Barlow Italics" panose="020B0604020202020204" charset="0"/>
      <p:regular r:id="rId23"/>
    </p:embeddedFont>
    <p:embeddedFont>
      <p:font typeface="Bimbo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(MS)" panose="020B0604020202020204" charset="0"/>
      <p:regular r:id="rId29"/>
    </p:embeddedFont>
    <p:embeddedFont>
      <p:font typeface="Calibri (MS) Bold" panose="020B0604020202020204" charset="0"/>
      <p:regular r:id="rId30"/>
    </p:embeddedFont>
    <p:embeddedFont>
      <p:font typeface="Calibri (MS) Italics" panose="020B0604020202020204" charset="0"/>
      <p:regular r:id="rId31"/>
    </p:embeddedFont>
    <p:embeddedFont>
      <p:font typeface="Codec Pro" panose="020B0604020202020204" charset="0"/>
      <p:regular r:id="rId32"/>
    </p:embeddedFont>
    <p:embeddedFont>
      <p:font typeface="Codec Pro Bold" panose="020B0604020202020204" charset="0"/>
      <p:regular r:id="rId33"/>
    </p:embeddedFont>
    <p:embeddedFont>
      <p:font typeface="Corben" panose="020B0604020202020204" charset="0"/>
      <p:regular r:id="rId34"/>
    </p:embeddedFont>
    <p:embeddedFont>
      <p:font typeface="Corben Bold" panose="020B0604020202020204" charset="0"/>
      <p:regular r:id="rId35"/>
    </p:embeddedFont>
    <p:embeddedFont>
      <p:font typeface="More Sugar" panose="020B0604020202020204" charset="0"/>
      <p:regular r:id="rId36"/>
    </p:embeddedFont>
    <p:embeddedFont>
      <p:font typeface="Open Sans" panose="020B0606030504020204" pitchFamily="34" charset="0"/>
      <p:regular r:id="rId37"/>
    </p:embeddedFont>
    <p:embeddedFont>
      <p:font typeface="Open Sans Bold" panose="020B0806030504020204" charset="0"/>
      <p:regular r:id="rId38"/>
    </p:embeddedFont>
    <p:embeddedFont>
      <p:font typeface="Open Sans Bold Italics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23.04.2025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L39sRaFe0zk?si=eTGdTts1vQbuoWnE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811217"/>
            <a:ext cx="10635601" cy="5987449"/>
          </a:xfrm>
          <a:custGeom>
            <a:avLst/>
            <a:gdLst/>
            <a:ahLst/>
            <a:cxnLst/>
            <a:rect l="l" t="t" r="r" b="b"/>
            <a:pathLst>
              <a:path w="10635601" h="5987449">
                <a:moveTo>
                  <a:pt x="0" y="0"/>
                </a:moveTo>
                <a:lnTo>
                  <a:pt x="10635601" y="0"/>
                </a:lnTo>
                <a:lnTo>
                  <a:pt x="10635601" y="5987450"/>
                </a:lnTo>
                <a:lnTo>
                  <a:pt x="0" y="5987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656120"/>
            <a:ext cx="13476556" cy="2624847"/>
            <a:chOff x="0" y="0"/>
            <a:chExt cx="17968742" cy="3499797"/>
          </a:xfrm>
        </p:grpSpPr>
        <p:sp>
          <p:nvSpPr>
            <p:cNvPr id="4" name="TextBox 4"/>
            <p:cNvSpPr txBox="1"/>
            <p:nvPr/>
          </p:nvSpPr>
          <p:spPr>
            <a:xfrm>
              <a:off x="0" y="-66675"/>
              <a:ext cx="17968742" cy="2403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60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Inclusão de pessoas com deficiência e reabilitadas nos processos de trabalho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583914"/>
              <a:ext cx="17968742" cy="9127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319"/>
                </a:lnSpc>
                <a:spcBef>
                  <a:spcPct val="0"/>
                </a:spcBef>
              </a:pPr>
              <a:r>
                <a:rPr lang="en-US" sz="379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 que a CIPA precisa saber?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58496" y="8819267"/>
            <a:ext cx="6229504" cy="108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Superintendência de Saúde - USP</a:t>
            </a:r>
          </a:p>
          <a:p>
            <a:pPr algn="ctr">
              <a:lnSpc>
                <a:spcPts val="4199"/>
              </a:lnSpc>
            </a:pPr>
            <a:endParaRPr lang="en-US" sz="2999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780126" y="3457479"/>
            <a:ext cx="3944224" cy="3614344"/>
          </a:xfrm>
          <a:custGeom>
            <a:avLst/>
            <a:gdLst/>
            <a:ahLst/>
            <a:cxnLst/>
            <a:rect l="l" t="t" r="r" b="b"/>
            <a:pathLst>
              <a:path w="3944224" h="3614344">
                <a:moveTo>
                  <a:pt x="3944225" y="0"/>
                </a:moveTo>
                <a:lnTo>
                  <a:pt x="0" y="0"/>
                </a:lnTo>
                <a:lnTo>
                  <a:pt x="0" y="3614344"/>
                </a:lnTo>
                <a:lnTo>
                  <a:pt x="3944225" y="3614344"/>
                </a:lnTo>
                <a:lnTo>
                  <a:pt x="39442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828301" y="3597409"/>
            <a:ext cx="5847876" cy="1771209"/>
            <a:chOff x="0" y="0"/>
            <a:chExt cx="7797168" cy="2361613"/>
          </a:xfrm>
        </p:grpSpPr>
        <p:sp>
          <p:nvSpPr>
            <p:cNvPr id="4" name="TextBox 4"/>
            <p:cNvSpPr txBox="1"/>
            <p:nvPr/>
          </p:nvSpPr>
          <p:spPr>
            <a:xfrm>
              <a:off x="0" y="1300845"/>
              <a:ext cx="7797168" cy="101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O pior cego é aquele 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que não quer ver...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779716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7171888" y="132840"/>
            <a:ext cx="3944224" cy="3614344"/>
          </a:xfrm>
          <a:custGeom>
            <a:avLst/>
            <a:gdLst/>
            <a:ahLst/>
            <a:cxnLst/>
            <a:rect l="l" t="t" r="r" b="b"/>
            <a:pathLst>
              <a:path w="3944224" h="3614344">
                <a:moveTo>
                  <a:pt x="3944224" y="0"/>
                </a:moveTo>
                <a:lnTo>
                  <a:pt x="0" y="0"/>
                </a:lnTo>
                <a:lnTo>
                  <a:pt x="0" y="3614344"/>
                </a:lnTo>
                <a:lnTo>
                  <a:pt x="3944224" y="3614344"/>
                </a:lnTo>
                <a:lnTo>
                  <a:pt x="3944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409285" y="3807183"/>
            <a:ext cx="3944224" cy="3614344"/>
          </a:xfrm>
          <a:custGeom>
            <a:avLst/>
            <a:gdLst/>
            <a:ahLst/>
            <a:cxnLst/>
            <a:rect l="l" t="t" r="r" b="b"/>
            <a:pathLst>
              <a:path w="3944224" h="3614344">
                <a:moveTo>
                  <a:pt x="3944224" y="0"/>
                </a:moveTo>
                <a:lnTo>
                  <a:pt x="0" y="0"/>
                </a:lnTo>
                <a:lnTo>
                  <a:pt x="0" y="3614344"/>
                </a:lnTo>
                <a:lnTo>
                  <a:pt x="3944224" y="3614344"/>
                </a:lnTo>
                <a:lnTo>
                  <a:pt x="3944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095826" y="2675841"/>
            <a:ext cx="3944224" cy="3614344"/>
          </a:xfrm>
          <a:custGeom>
            <a:avLst/>
            <a:gdLst/>
            <a:ahLst/>
            <a:cxnLst/>
            <a:rect l="l" t="t" r="r" b="b"/>
            <a:pathLst>
              <a:path w="3944224" h="3614344">
                <a:moveTo>
                  <a:pt x="3944224" y="0"/>
                </a:moveTo>
                <a:lnTo>
                  <a:pt x="0" y="0"/>
                </a:lnTo>
                <a:lnTo>
                  <a:pt x="0" y="3614344"/>
                </a:lnTo>
                <a:lnTo>
                  <a:pt x="3944224" y="3614344"/>
                </a:lnTo>
                <a:lnTo>
                  <a:pt x="3944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229725" y="2675841"/>
            <a:ext cx="5847876" cy="2142684"/>
            <a:chOff x="0" y="0"/>
            <a:chExt cx="7797168" cy="285691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300845"/>
              <a:ext cx="7797168" cy="151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Nossa... você é um 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exemplo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de superação.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779716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3315076" y="192839"/>
            <a:ext cx="3944224" cy="3614344"/>
          </a:xfrm>
          <a:custGeom>
            <a:avLst/>
            <a:gdLst/>
            <a:ahLst/>
            <a:cxnLst/>
            <a:rect l="l" t="t" r="r" b="b"/>
            <a:pathLst>
              <a:path w="3944224" h="3614344">
                <a:moveTo>
                  <a:pt x="3944224" y="0"/>
                </a:moveTo>
                <a:lnTo>
                  <a:pt x="0" y="0"/>
                </a:lnTo>
                <a:lnTo>
                  <a:pt x="0" y="3614344"/>
                </a:lnTo>
                <a:lnTo>
                  <a:pt x="3944224" y="3614344"/>
                </a:lnTo>
                <a:lnTo>
                  <a:pt x="3944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953186" y="6460341"/>
            <a:ext cx="3944224" cy="3614344"/>
          </a:xfrm>
          <a:custGeom>
            <a:avLst/>
            <a:gdLst/>
            <a:ahLst/>
            <a:cxnLst/>
            <a:rect l="l" t="t" r="r" b="b"/>
            <a:pathLst>
              <a:path w="3944224" h="3614344">
                <a:moveTo>
                  <a:pt x="3944224" y="0"/>
                </a:moveTo>
                <a:lnTo>
                  <a:pt x="0" y="0"/>
                </a:lnTo>
                <a:lnTo>
                  <a:pt x="0" y="3614344"/>
                </a:lnTo>
                <a:lnTo>
                  <a:pt x="3944224" y="3614344"/>
                </a:lnTo>
                <a:lnTo>
                  <a:pt x="3944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001360" y="6626639"/>
            <a:ext cx="5847876" cy="1771209"/>
            <a:chOff x="0" y="0"/>
            <a:chExt cx="7797168" cy="236161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300845"/>
              <a:ext cx="7797168" cy="101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Nós não temos pernas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pra esse projeto.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779716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226349" y="6590677"/>
            <a:ext cx="3944224" cy="3614344"/>
          </a:xfrm>
          <a:custGeom>
            <a:avLst/>
            <a:gdLst/>
            <a:ahLst/>
            <a:cxnLst/>
            <a:rect l="l" t="t" r="r" b="b"/>
            <a:pathLst>
              <a:path w="3944224" h="3614344">
                <a:moveTo>
                  <a:pt x="3944224" y="0"/>
                </a:moveTo>
                <a:lnTo>
                  <a:pt x="0" y="0"/>
                </a:lnTo>
                <a:lnTo>
                  <a:pt x="0" y="3614344"/>
                </a:lnTo>
                <a:lnTo>
                  <a:pt x="3944224" y="3614344"/>
                </a:lnTo>
                <a:lnTo>
                  <a:pt x="39442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627619" y="0"/>
            <a:ext cx="5246370" cy="10591191"/>
            <a:chOff x="0" y="0"/>
            <a:chExt cx="812800" cy="16408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1640853"/>
            </a:xfrm>
            <a:custGeom>
              <a:avLst/>
              <a:gdLst/>
              <a:ahLst/>
              <a:cxnLst/>
              <a:rect l="l" t="t" r="r" b="b"/>
              <a:pathLst>
                <a:path w="812800" h="1640853">
                  <a:moveTo>
                    <a:pt x="0" y="0"/>
                  </a:moveTo>
                  <a:lnTo>
                    <a:pt x="812800" y="0"/>
                  </a:lnTo>
                  <a:lnTo>
                    <a:pt x="812800" y="1640853"/>
                  </a:lnTo>
                  <a:lnTo>
                    <a:pt x="0" y="1640853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6276619" y="132840"/>
            <a:ext cx="5847876" cy="2142684"/>
            <a:chOff x="0" y="0"/>
            <a:chExt cx="7797168" cy="2856913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300845"/>
              <a:ext cx="7797168" cy="151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Caramba, tão bonita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 nem parece que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tem deficiência...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9525"/>
              <a:ext cx="779716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457459" y="3807183"/>
            <a:ext cx="5847876" cy="2142684"/>
            <a:chOff x="0" y="0"/>
            <a:chExt cx="7797168" cy="285691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300845"/>
              <a:ext cx="7797168" cy="151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Eu aqui, com duas 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pernas 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não faço isso...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9525"/>
              <a:ext cx="779716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335266" y="373351"/>
            <a:ext cx="5847876" cy="1771209"/>
            <a:chOff x="0" y="0"/>
            <a:chExt cx="7797168" cy="2361613"/>
          </a:xfrm>
        </p:grpSpPr>
        <p:sp>
          <p:nvSpPr>
            <p:cNvPr id="27" name="TextBox 27"/>
            <p:cNvSpPr txBox="1"/>
            <p:nvPr/>
          </p:nvSpPr>
          <p:spPr>
            <a:xfrm>
              <a:off x="0" y="1300845"/>
              <a:ext cx="7797168" cy="101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Não sei como você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consegue...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779716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160571" y="6590677"/>
            <a:ext cx="5847876" cy="2142684"/>
            <a:chOff x="0" y="0"/>
            <a:chExt cx="7797168" cy="2856913"/>
          </a:xfrm>
        </p:grpSpPr>
        <p:sp>
          <p:nvSpPr>
            <p:cNvPr id="30" name="TextBox 30"/>
            <p:cNvSpPr txBox="1"/>
            <p:nvPr/>
          </p:nvSpPr>
          <p:spPr>
            <a:xfrm>
              <a:off x="0" y="1300845"/>
              <a:ext cx="7797168" cy="1514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Fica dando um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de joão sem</a:t>
              </a:r>
            </a:p>
            <a:p>
              <a:pPr algn="ctr">
                <a:lnSpc>
                  <a:spcPts val="2925"/>
                </a:lnSpc>
              </a:pPr>
              <a:r>
                <a:rPr lang="en-US" sz="225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braço...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7797168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04062" y="1760127"/>
            <a:ext cx="4186089" cy="643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Superar o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capacitismo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presente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mentalidade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das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pessoas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D1F372D2-0880-4E06-8533-05900745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153" y="1790700"/>
            <a:ext cx="10663694" cy="57897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5C6F5F0-BC4C-433F-9B76-9B3A86B285D1}"/>
              </a:ext>
            </a:extLst>
          </p:cNvPr>
          <p:cNvSpPr txBox="1"/>
          <p:nvPr/>
        </p:nvSpPr>
        <p:spPr>
          <a:xfrm>
            <a:off x="4800600" y="7973080"/>
            <a:ext cx="1097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hlinkClick r:id="rId2"/>
              </a:rPr>
              <a:t>https://youtu.be/L39sRaFe0zk?si=eTGdTts1vQbuoWnE</a:t>
            </a:r>
            <a:endParaRPr lang="pt-BR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6830">
            <a:off x="-5410164" y="-1570359"/>
            <a:ext cx="14105105" cy="14105105"/>
          </a:xfrm>
          <a:custGeom>
            <a:avLst/>
            <a:gdLst/>
            <a:ahLst/>
            <a:cxnLst/>
            <a:rect l="l" t="t" r="r" b="b"/>
            <a:pathLst>
              <a:path w="14105105" h="14105105">
                <a:moveTo>
                  <a:pt x="0" y="0"/>
                </a:moveTo>
                <a:lnTo>
                  <a:pt x="14105106" y="0"/>
                </a:lnTo>
                <a:lnTo>
                  <a:pt x="14105106" y="14105105"/>
                </a:lnTo>
                <a:lnTo>
                  <a:pt x="0" y="14105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78673" y="2591651"/>
            <a:ext cx="6747049" cy="7485663"/>
            <a:chOff x="0" y="0"/>
            <a:chExt cx="5510530" cy="6113780"/>
          </a:xfrm>
        </p:grpSpPr>
        <p:sp>
          <p:nvSpPr>
            <p:cNvPr id="4" name="Freeform 4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16545" r="-16545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2329966" y="1319053"/>
            <a:ext cx="6548289" cy="831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Use sempre o termo correto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63076" y="449449"/>
            <a:ext cx="6696224" cy="287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u="sng">
                <a:solidFill>
                  <a:srgbClr val="2B4141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PESSOA COM DEFICIÊNCIA</a:t>
            </a:r>
          </a:p>
          <a:p>
            <a:pPr algn="ctr">
              <a:lnSpc>
                <a:spcPts val="5599"/>
              </a:lnSpc>
            </a:pPr>
            <a:endParaRPr lang="en-US" sz="3999" b="1" u="sng">
              <a:solidFill>
                <a:srgbClr val="2B4141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9189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Lembre-se: a pessoa vem antes 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9189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 deficiência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35307" y="4265684"/>
            <a:ext cx="7423993" cy="492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Esqueça termos como portadores de deficiência, </a:t>
            </a:r>
          </a:p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pessoas portadoras de necessidades especiais, </a:t>
            </a:r>
          </a:p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excepcional e outras terminologias.</a:t>
            </a:r>
          </a:p>
          <a:p>
            <a:pPr algn="ctr">
              <a:lnSpc>
                <a:spcPts val="4759"/>
              </a:lnSpc>
            </a:pPr>
            <a:endParaRPr lang="en-US" sz="27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779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Evite usar a sigla PCD quando se tratam de pessoas. </a:t>
            </a:r>
          </a:p>
          <a:p>
            <a:pPr algn="ctr">
              <a:lnSpc>
                <a:spcPts val="3779"/>
              </a:lnSpc>
            </a:pPr>
            <a:endParaRPr lang="en-US" sz="27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779"/>
              </a:lnSpc>
            </a:pPr>
            <a:endParaRPr lang="en-US" sz="27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779"/>
              </a:lnSpc>
            </a:pPr>
            <a:endParaRPr lang="en-US" sz="27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779"/>
              </a:lnSpc>
            </a:pPr>
            <a:endParaRPr lang="en-US" sz="27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3779"/>
              </a:lnSpc>
            </a:pPr>
            <a:r>
              <a:rPr lang="en-US" sz="2700" b="1" u="sng">
                <a:solidFill>
                  <a:srgbClr val="9189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SIMPLES É MAIS FÁCIL DO QUE SE IMAGINA!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0694" y="14156"/>
            <a:ext cx="417314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Para começar...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9966684" y="-2395537"/>
            <a:ext cx="14105105" cy="14105105"/>
          </a:xfrm>
          <a:custGeom>
            <a:avLst/>
            <a:gdLst/>
            <a:ahLst/>
            <a:cxnLst/>
            <a:rect l="l" t="t" r="r" b="b"/>
            <a:pathLst>
              <a:path w="14105105" h="14105105">
                <a:moveTo>
                  <a:pt x="0" y="0"/>
                </a:moveTo>
                <a:lnTo>
                  <a:pt x="14105105" y="0"/>
                </a:lnTo>
                <a:lnTo>
                  <a:pt x="14105105" y="14105105"/>
                </a:lnTo>
                <a:lnTo>
                  <a:pt x="0" y="14105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96465" y="3784517"/>
            <a:ext cx="6556945" cy="5936169"/>
            <a:chOff x="0" y="0"/>
            <a:chExt cx="5580380" cy="5052060"/>
          </a:xfrm>
        </p:grpSpPr>
        <p:sp>
          <p:nvSpPr>
            <p:cNvPr id="4" name="Freeform 4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30475" r="-30475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957462" y="5911802"/>
            <a:ext cx="5877711" cy="1071999"/>
            <a:chOff x="0" y="0"/>
            <a:chExt cx="910611" cy="1660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0611" cy="166081"/>
            </a:xfrm>
            <a:custGeom>
              <a:avLst/>
              <a:gdLst/>
              <a:ahLst/>
              <a:cxnLst/>
              <a:rect l="l" t="t" r="r" b="b"/>
              <a:pathLst>
                <a:path w="910611" h="166081">
                  <a:moveTo>
                    <a:pt x="30295" y="0"/>
                  </a:moveTo>
                  <a:lnTo>
                    <a:pt x="880316" y="0"/>
                  </a:lnTo>
                  <a:cubicBezTo>
                    <a:pt x="888351" y="0"/>
                    <a:pt x="896057" y="3192"/>
                    <a:pt x="901738" y="8873"/>
                  </a:cubicBezTo>
                  <a:cubicBezTo>
                    <a:pt x="907420" y="14555"/>
                    <a:pt x="910611" y="22260"/>
                    <a:pt x="910611" y="30295"/>
                  </a:cubicBezTo>
                  <a:lnTo>
                    <a:pt x="910611" y="135786"/>
                  </a:lnTo>
                  <a:cubicBezTo>
                    <a:pt x="910611" y="152517"/>
                    <a:pt x="897048" y="166081"/>
                    <a:pt x="880316" y="166081"/>
                  </a:cubicBezTo>
                  <a:lnTo>
                    <a:pt x="30295" y="166081"/>
                  </a:lnTo>
                  <a:cubicBezTo>
                    <a:pt x="22260" y="166081"/>
                    <a:pt x="14555" y="162889"/>
                    <a:pt x="8873" y="157208"/>
                  </a:cubicBezTo>
                  <a:cubicBezTo>
                    <a:pt x="3192" y="151526"/>
                    <a:pt x="0" y="143821"/>
                    <a:pt x="0" y="135786"/>
                  </a:cubicBezTo>
                  <a:lnTo>
                    <a:pt x="0" y="30295"/>
                  </a:lnTo>
                  <a:cubicBezTo>
                    <a:pt x="0" y="13563"/>
                    <a:pt x="13563" y="0"/>
                    <a:pt x="30295" y="0"/>
                  </a:cubicBezTo>
                  <a:close/>
                </a:path>
              </a:pathLst>
            </a:custGeom>
            <a:solidFill>
              <a:srgbClr val="D9D9D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11651198" y="579558"/>
            <a:ext cx="6910589" cy="193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Corben"/>
                <a:ea typeface="Corben"/>
                <a:cs typeface="Corben"/>
                <a:sym typeface="Corben"/>
              </a:rPr>
              <a:t>Veja alguns exemplos: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14612" y="431039"/>
            <a:ext cx="9298032" cy="6016763"/>
            <a:chOff x="0" y="0"/>
            <a:chExt cx="12397376" cy="8022351"/>
          </a:xfrm>
        </p:grpSpPr>
        <p:sp>
          <p:nvSpPr>
            <p:cNvPr id="9" name="TextBox 9"/>
            <p:cNvSpPr txBox="1"/>
            <p:nvPr/>
          </p:nvSpPr>
          <p:spPr>
            <a:xfrm>
              <a:off x="0" y="7441961"/>
              <a:ext cx="12397376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7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12397376" cy="7299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cega / PESSOA com deficiência visual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surda / PESSOA com deficiência auditiva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nanismo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deficiência física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deficiência intelectual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deficiência psicossocial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deficiência mental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deficiência múltipla</a:t>
              </a:r>
            </a:p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deficiência sensorial (auditiva, visual ou surdocegueira)</a:t>
              </a:r>
            </a:p>
            <a:p>
              <a:pPr algn="l">
                <a:lnSpc>
                  <a:spcPts val="3900"/>
                </a:lnSpc>
              </a:pPr>
              <a:endParaRPr lang="en-US" sz="3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30012" y="6620378"/>
            <a:ext cx="9182633" cy="4952503"/>
            <a:chOff x="0" y="0"/>
            <a:chExt cx="12243510" cy="660333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6022947"/>
              <a:ext cx="12243510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7"/>
                </a:lnSpc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04775"/>
              <a:ext cx="12243510" cy="58612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50"/>
                </a:lnSpc>
              </a:pPr>
              <a:endParaRPr/>
            </a:p>
            <a:p>
              <a:pPr algn="just">
                <a:lnSpc>
                  <a:spcPts val="3120"/>
                </a:lnSpc>
              </a:pPr>
              <a:endParaRPr/>
            </a:p>
            <a:p>
              <a:pPr algn="just">
                <a:lnSpc>
                  <a:spcPts val="3380"/>
                </a:lnSpc>
              </a:pPr>
              <a:r>
                <a:rPr lang="en-US" sz="26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PESSOA com mobilidade reduzida - é aquela que devido a motivos diversos como: ter idade superior a 60 anos, ser lactante, ser gestante ou estar com criança de colo, tem dificuldades para se movimentar ocasionando diminuição da mobilidade, da coordenação motora, da flexibilidade ou da percepção.</a:t>
              </a:r>
            </a:p>
            <a:p>
              <a:pPr algn="l">
                <a:lnSpc>
                  <a:spcPts val="4030"/>
                </a:lnSpc>
              </a:pPr>
              <a:endParaRPr lang="en-US" sz="26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endParaRPr>
            </a:p>
            <a:p>
              <a:pPr algn="l">
                <a:lnSpc>
                  <a:spcPts val="4030"/>
                </a:lnSpc>
              </a:pPr>
              <a:endParaRPr lang="en-US" sz="26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82473" y="6133477"/>
            <a:ext cx="6910589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00000"/>
                </a:solidFill>
                <a:latin typeface="Corben Bold"/>
                <a:ea typeface="Corben Bold"/>
                <a:cs typeface="Corben Bold"/>
                <a:sym typeface="Corben Bold"/>
              </a:rPr>
              <a:t>Para saber mais: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6830">
            <a:off x="-5410164" y="-1570359"/>
            <a:ext cx="14105105" cy="14105105"/>
          </a:xfrm>
          <a:custGeom>
            <a:avLst/>
            <a:gdLst/>
            <a:ahLst/>
            <a:cxnLst/>
            <a:rect l="l" t="t" r="r" b="b"/>
            <a:pathLst>
              <a:path w="14105105" h="14105105">
                <a:moveTo>
                  <a:pt x="0" y="0"/>
                </a:moveTo>
                <a:lnTo>
                  <a:pt x="14105106" y="0"/>
                </a:lnTo>
                <a:lnTo>
                  <a:pt x="14105106" y="14105105"/>
                </a:lnTo>
                <a:lnTo>
                  <a:pt x="0" y="14105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83812"/>
            <a:ext cx="6777435" cy="7519376"/>
            <a:chOff x="0" y="0"/>
            <a:chExt cx="5510530" cy="6113780"/>
          </a:xfrm>
        </p:grpSpPr>
        <p:sp>
          <p:nvSpPr>
            <p:cNvPr id="4" name="Freeform 4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33223" r="-3322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236532" y="1028700"/>
            <a:ext cx="7022768" cy="6924774"/>
            <a:chOff x="0" y="0"/>
            <a:chExt cx="9363690" cy="9233032"/>
          </a:xfrm>
        </p:grpSpPr>
        <p:sp>
          <p:nvSpPr>
            <p:cNvPr id="6" name="TextBox 6"/>
            <p:cNvSpPr txBox="1"/>
            <p:nvPr/>
          </p:nvSpPr>
          <p:spPr>
            <a:xfrm>
              <a:off x="0" y="7547107"/>
              <a:ext cx="9363690" cy="15887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O tema </a:t>
              </a:r>
              <a:r>
                <a:rPr lang="en-US" sz="21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acessibilidade e inclusão</a:t>
              </a:r>
              <a:r>
                <a:rPr lang="en-US" sz="21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 é de grande relevância para a CIPA para estimular que o ambiente de trabalho seja</a:t>
              </a:r>
              <a:r>
                <a:rPr lang="en-US" sz="2100" b="1" u="sng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 bom para todos as pessoas</a:t>
              </a:r>
              <a:r>
                <a:rPr lang="en-US" sz="2100">
                  <a:solidFill>
                    <a:srgbClr val="000000"/>
                  </a:solidFill>
                  <a:latin typeface="Codec Pro"/>
                  <a:ea typeface="Codec Pro"/>
                  <a:cs typeface="Codec Pro"/>
                  <a:sym typeface="Codec Pro"/>
                </a:rPr>
                <a:t>.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0012"/>
              <a:ext cx="9363690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18217"/>
              <a:ext cx="9363690" cy="3336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b="1">
                  <a:solidFill>
                    <a:srgbClr val="000000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A NR nº 5 incluiu a temática da pessoa com deficiência como obrigatória no treinamento de formação de cipeiros.</a:t>
              </a:r>
            </a:p>
            <a:p>
              <a:pPr algn="l">
                <a:lnSpc>
                  <a:spcPts val="3900"/>
                </a:lnSpc>
              </a:pPr>
              <a:endParaRPr lang="en-US" sz="3000" b="1">
                <a:solidFill>
                  <a:srgbClr val="000000"/>
                </a:solidFill>
                <a:latin typeface="Codec Pro Bold"/>
                <a:ea typeface="Codec Pro Bold"/>
                <a:cs typeface="Codec Pro Bold"/>
                <a:sym typeface="Codec Pro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90135"/>
              <a:ext cx="9363690" cy="1025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0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6744" y="295742"/>
            <a:ext cx="343406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2022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27" y="2492855"/>
            <a:ext cx="5899128" cy="3973885"/>
          </a:xfrm>
          <a:custGeom>
            <a:avLst/>
            <a:gdLst/>
            <a:ahLst/>
            <a:cxnLst/>
            <a:rect l="l" t="t" r="r" b="b"/>
            <a:pathLst>
              <a:path w="5899128" h="3973885">
                <a:moveTo>
                  <a:pt x="0" y="0"/>
                </a:moveTo>
                <a:lnTo>
                  <a:pt x="5899128" y="0"/>
                </a:lnTo>
                <a:lnTo>
                  <a:pt x="5899128" y="3973885"/>
                </a:lnTo>
                <a:lnTo>
                  <a:pt x="0" y="3973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67" r="-5967"/>
            </a:stretch>
          </a:blipFill>
        </p:spPr>
      </p:sp>
      <p:sp>
        <p:nvSpPr>
          <p:cNvPr id="3" name="Freeform 3"/>
          <p:cNvSpPr/>
          <p:nvPr/>
        </p:nvSpPr>
        <p:spPr>
          <a:xfrm rot="-809724">
            <a:off x="14270893" y="5922217"/>
            <a:ext cx="4032504" cy="4114800"/>
          </a:xfrm>
          <a:custGeom>
            <a:avLst/>
            <a:gdLst/>
            <a:ahLst/>
            <a:cxnLst/>
            <a:rect l="l" t="t" r="r" b="b"/>
            <a:pathLst>
              <a:path w="4032504" h="4114800">
                <a:moveTo>
                  <a:pt x="0" y="0"/>
                </a:moveTo>
                <a:lnTo>
                  <a:pt x="4032504" y="0"/>
                </a:lnTo>
                <a:lnTo>
                  <a:pt x="4032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80798" y="228600"/>
            <a:ext cx="15878502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464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Para pensar...</a:t>
            </a:r>
          </a:p>
          <a:p>
            <a:pPr algn="ctr">
              <a:lnSpc>
                <a:spcPts val="5569"/>
              </a:lnSpc>
            </a:pPr>
            <a:r>
              <a:rPr lang="en-US" sz="4641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inclusão no trabalho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37568" y="6752490"/>
            <a:ext cx="5915025" cy="295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No campo do trabalho,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a legislação diz que devem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ser atendidas as regras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de acessibilidade, o 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fornecimento de tecnologia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assistiva e a adaptação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razoável no trabalho.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88667" y="2330958"/>
            <a:ext cx="11643215" cy="79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Mas, o que são adaptações razoáveis?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29347" y="5750473"/>
            <a:ext cx="11643215" cy="79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Como acontece?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28355" y="6843942"/>
            <a:ext cx="11575426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na forma de fazer as coisas;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no uso ou oferta de um equipamento ou instrumento;</a:t>
            </a:r>
          </a:p>
          <a:p>
            <a:pPr marL="582933" lvl="1" indent="-291467" algn="just">
              <a:lnSpc>
                <a:spcPts val="3780"/>
              </a:lnSpc>
              <a:buFont typeface="Arial"/>
              <a:buChar char="•"/>
            </a:pPr>
            <a:r>
              <a:rPr lang="en-US" sz="27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na flexibilização de regras que apresentem barreira</a:t>
            </a:r>
          </a:p>
        </p:txBody>
      </p:sp>
      <p:sp>
        <p:nvSpPr>
          <p:cNvPr id="9" name="TextBox 9"/>
          <p:cNvSpPr txBox="1"/>
          <p:nvPr/>
        </p:nvSpPr>
        <p:spPr>
          <a:xfrm rot="-805779">
            <a:off x="13322996" y="6460648"/>
            <a:ext cx="5915025" cy="3348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 i="1">
                <a:solidFill>
                  <a:srgbClr val="000000"/>
                </a:solidFill>
                <a:latin typeface="Barlow Bold Italics"/>
                <a:ea typeface="Barlow Bold Italics"/>
                <a:cs typeface="Barlow Bold Italics"/>
                <a:sym typeface="Barlow Bold Italics"/>
              </a:rPr>
              <a:t>DICA: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Ninguém melhor do que a 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própria pessoa para 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indicar o que ela precisa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 e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qual solução pode</a:t>
            </a:r>
          </a:p>
          <a:p>
            <a:pPr algn="ctr">
              <a:lnSpc>
                <a:spcPts val="3360"/>
              </a:lnSpc>
            </a:pPr>
            <a:r>
              <a:rPr lang="en-US" sz="2400" i="1">
                <a:solidFill>
                  <a:srgbClr val="000000"/>
                </a:solidFill>
                <a:latin typeface="Barlow Italics"/>
                <a:ea typeface="Barlow Italics"/>
                <a:cs typeface="Barlow Italics"/>
                <a:sym typeface="Barlow Italics"/>
              </a:rPr>
              <a:t>funcionar melhor.</a:t>
            </a:r>
          </a:p>
          <a:p>
            <a:pPr algn="ctr">
              <a:lnSpc>
                <a:spcPts val="3360"/>
              </a:lnSpc>
            </a:pPr>
            <a:endParaRPr lang="en-US" sz="2400" i="1">
              <a:solidFill>
                <a:srgbClr val="000000"/>
              </a:solidFill>
              <a:latin typeface="Barlow Italics"/>
              <a:ea typeface="Barlow Italics"/>
              <a:cs typeface="Barlow Italics"/>
              <a:sym typeface="Barlow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06803" y="3159307"/>
            <a:ext cx="10125080" cy="234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0"/>
              </a:lnSpc>
            </a:pPr>
            <a:r>
              <a:rPr lang="en-US" sz="3271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Resumidamente, são medidas efetivas de baixo custo, focadas nas necessidades de qualquer pessoa que precise de uma adaptação tendo como finalidade a eliminação de barreiras para a realização de atividades.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8939181" y="-3501620"/>
            <a:ext cx="15975156" cy="15975156"/>
          </a:xfrm>
          <a:custGeom>
            <a:avLst/>
            <a:gdLst/>
            <a:ahLst/>
            <a:cxnLst/>
            <a:rect l="l" t="t" r="r" b="b"/>
            <a:pathLst>
              <a:path w="15975156" h="15975156">
                <a:moveTo>
                  <a:pt x="15975156" y="15975157"/>
                </a:moveTo>
                <a:lnTo>
                  <a:pt x="0" y="15975157"/>
                </a:lnTo>
                <a:lnTo>
                  <a:pt x="0" y="0"/>
                </a:lnTo>
                <a:lnTo>
                  <a:pt x="15975156" y="0"/>
                </a:lnTo>
                <a:lnTo>
                  <a:pt x="15975156" y="1597515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13364" y="2057560"/>
            <a:ext cx="7371110" cy="6673253"/>
            <a:chOff x="0" y="0"/>
            <a:chExt cx="5580380" cy="5052060"/>
          </a:xfrm>
        </p:grpSpPr>
        <p:sp>
          <p:nvSpPr>
            <p:cNvPr id="4" name="Freeform 4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4"/>
              <a:stretch>
                <a:fillRect l="-18024" r="-18024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484002" y="318342"/>
            <a:ext cx="9376711" cy="208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Veja como a </a:t>
            </a:r>
          </a:p>
          <a:p>
            <a:pPr algn="l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CIPA pode apoiar a inclusão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54032" y="3078322"/>
            <a:ext cx="9298032" cy="6971803"/>
            <a:chOff x="0" y="0"/>
            <a:chExt cx="12397376" cy="9295737"/>
          </a:xfrm>
        </p:grpSpPr>
        <p:sp>
          <p:nvSpPr>
            <p:cNvPr id="7" name="TextBox 7"/>
            <p:cNvSpPr txBox="1"/>
            <p:nvPr/>
          </p:nvSpPr>
          <p:spPr>
            <a:xfrm>
              <a:off x="0" y="8715347"/>
              <a:ext cx="12397376" cy="58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87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14300"/>
              <a:ext cx="12397376" cy="8563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23" lvl="1" indent="-302261" algn="l">
                <a:lnSpc>
                  <a:spcPts val="364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Divulgar procedimentos para a adaptação razoável quando necessário;</a:t>
              </a:r>
            </a:p>
            <a:p>
              <a:pPr algn="l">
                <a:lnSpc>
                  <a:spcPts val="3640"/>
                </a:lnSpc>
              </a:pPr>
              <a:endPara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marL="604523" lvl="1" indent="-302261" algn="l">
                <a:lnSpc>
                  <a:spcPts val="364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Em situações de emergência, garantir que os procedimentos de evacuação e segurança sejam acessíveis;</a:t>
              </a:r>
            </a:p>
            <a:p>
              <a:pPr algn="l">
                <a:lnSpc>
                  <a:spcPts val="3640"/>
                </a:lnSpc>
              </a:pPr>
              <a:endPara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marL="604523" lvl="1" indent="-302261" algn="l">
                <a:lnSpc>
                  <a:spcPts val="364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Combate à discriminação e preconceito;</a:t>
              </a:r>
            </a:p>
            <a:p>
              <a:pPr algn="l">
                <a:lnSpc>
                  <a:spcPts val="3640"/>
                </a:lnSpc>
              </a:pPr>
              <a:endPara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marL="604523" lvl="1" indent="-302261" algn="l">
                <a:lnSpc>
                  <a:spcPts val="364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Na acessibilidade, identificar barreiras e propor ajustes que promovam a inclusão;</a:t>
              </a:r>
            </a:p>
            <a:p>
              <a:pPr algn="l">
                <a:lnSpc>
                  <a:spcPts val="3640"/>
                </a:lnSpc>
              </a:pPr>
              <a:endPara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marL="604523" lvl="1" indent="-302261" algn="l">
                <a:lnSpc>
                  <a:spcPts val="364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Apoiar campanhas de conscientização para um ambiente de trabalho respeitoso e inclusivo para todas as pessoas.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8631"/>
            <a:ext cx="6280156" cy="9811199"/>
            <a:chOff x="0" y="0"/>
            <a:chExt cx="972960" cy="1520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2960" cy="1520011"/>
            </a:xfrm>
            <a:custGeom>
              <a:avLst/>
              <a:gdLst/>
              <a:ahLst/>
              <a:cxnLst/>
              <a:rect l="l" t="t" r="r" b="b"/>
              <a:pathLst>
                <a:path w="972960" h="1520011">
                  <a:moveTo>
                    <a:pt x="0" y="0"/>
                  </a:moveTo>
                  <a:lnTo>
                    <a:pt x="972960" y="0"/>
                  </a:lnTo>
                  <a:lnTo>
                    <a:pt x="972960" y="1520011"/>
                  </a:lnTo>
                  <a:lnTo>
                    <a:pt x="0" y="1520011"/>
                  </a:lnTo>
                  <a:close/>
                </a:path>
              </a:pathLst>
            </a:custGeom>
            <a:solidFill>
              <a:srgbClr val="D9D9D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4" name="Freeform 4"/>
          <p:cNvSpPr/>
          <p:nvPr/>
        </p:nvSpPr>
        <p:spPr>
          <a:xfrm>
            <a:off x="6280156" y="-323275"/>
            <a:ext cx="7957213" cy="10015843"/>
          </a:xfrm>
          <a:custGeom>
            <a:avLst/>
            <a:gdLst/>
            <a:ahLst/>
            <a:cxnLst/>
            <a:rect l="l" t="t" r="r" b="b"/>
            <a:pathLst>
              <a:path w="7957213" h="10015843">
                <a:moveTo>
                  <a:pt x="0" y="0"/>
                </a:moveTo>
                <a:lnTo>
                  <a:pt x="7957212" y="0"/>
                </a:lnTo>
                <a:lnTo>
                  <a:pt x="7957212" y="10015843"/>
                </a:lnTo>
                <a:lnTo>
                  <a:pt x="0" y="10015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88" r="-1548" b="-440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9692568"/>
            <a:ext cx="18288000" cy="728734"/>
            <a:chOff x="0" y="0"/>
            <a:chExt cx="2833290" cy="112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3290" cy="112900"/>
            </a:xfrm>
            <a:custGeom>
              <a:avLst/>
              <a:gdLst/>
              <a:ahLst/>
              <a:cxnLst/>
              <a:rect l="l" t="t" r="r" b="b"/>
              <a:pathLst>
                <a:path w="2833290" h="112900">
                  <a:moveTo>
                    <a:pt x="0" y="0"/>
                  </a:moveTo>
                  <a:lnTo>
                    <a:pt x="2833290" y="0"/>
                  </a:lnTo>
                  <a:lnTo>
                    <a:pt x="2833290" y="112900"/>
                  </a:lnTo>
                  <a:lnTo>
                    <a:pt x="0" y="112900"/>
                  </a:lnTo>
                  <a:close/>
                </a:path>
              </a:pathLst>
            </a:custGeom>
            <a:solidFill>
              <a:srgbClr val="BADBF3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7" name="Freeform 7"/>
          <p:cNvSpPr/>
          <p:nvPr/>
        </p:nvSpPr>
        <p:spPr>
          <a:xfrm>
            <a:off x="15020166" y="3188422"/>
            <a:ext cx="2462746" cy="1598546"/>
          </a:xfrm>
          <a:custGeom>
            <a:avLst/>
            <a:gdLst/>
            <a:ahLst/>
            <a:cxnLst/>
            <a:rect l="l" t="t" r="r" b="b"/>
            <a:pathLst>
              <a:path w="2462746" h="1598546">
                <a:moveTo>
                  <a:pt x="0" y="0"/>
                </a:moveTo>
                <a:lnTo>
                  <a:pt x="2462747" y="0"/>
                </a:lnTo>
                <a:lnTo>
                  <a:pt x="2462747" y="1598546"/>
                </a:lnTo>
                <a:lnTo>
                  <a:pt x="0" y="15985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43779" y="7107875"/>
            <a:ext cx="2015521" cy="2404635"/>
          </a:xfrm>
          <a:custGeom>
            <a:avLst/>
            <a:gdLst/>
            <a:ahLst/>
            <a:cxnLst/>
            <a:rect l="l" t="t" r="r" b="b"/>
            <a:pathLst>
              <a:path w="2015521" h="2404635">
                <a:moveTo>
                  <a:pt x="0" y="0"/>
                </a:moveTo>
                <a:lnTo>
                  <a:pt x="2015521" y="0"/>
                </a:lnTo>
                <a:lnTo>
                  <a:pt x="2015521" y="2404635"/>
                </a:lnTo>
                <a:lnTo>
                  <a:pt x="0" y="24046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6166" y="3184268"/>
            <a:ext cx="5927824" cy="268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os meus </a:t>
            </a:r>
          </a:p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sapatos tem a ver </a:t>
            </a:r>
          </a:p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 a inclusão?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9894058"/>
            <a:ext cx="18288000" cy="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Créditos: https://www.linkedin.com/posts/lucianacattony_o-que-o-meu-sapato-tem-a-ver-com-inclus%C3%A3o-activity-7158494729653895170-F--z/?originalSubdomain=pt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31668" y="88785"/>
            <a:ext cx="3839743" cy="735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Somos</a:t>
            </a: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todos</a:t>
            </a:r>
          </a:p>
          <a:p>
            <a:pPr algn="ctr">
              <a:lnSpc>
                <a:spcPts val="8399"/>
              </a:lnSpc>
            </a:pPr>
            <a:endParaRPr lang="en-US" sz="5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8399"/>
              </a:lnSpc>
            </a:pPr>
            <a:endParaRPr lang="en-US" sz="5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8399"/>
              </a:lnSpc>
            </a:pPr>
            <a:endParaRPr lang="en-US" sz="5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8399"/>
              </a:lnSpc>
            </a:pPr>
            <a:r>
              <a:rPr lang="en-US" sz="59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 </a:t>
            </a:r>
          </a:p>
          <a:p>
            <a:pPr algn="ctr">
              <a:lnSpc>
                <a:spcPts val="8399"/>
              </a:lnSpc>
            </a:pPr>
            <a:endParaRPr lang="en-US" sz="59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8888" y="107835"/>
            <a:ext cx="4390132" cy="778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Para finalizar...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02472" y="834486"/>
            <a:ext cx="5956828" cy="3971219"/>
          </a:xfrm>
          <a:custGeom>
            <a:avLst/>
            <a:gdLst/>
            <a:ahLst/>
            <a:cxnLst/>
            <a:rect l="l" t="t" r="r" b="b"/>
            <a:pathLst>
              <a:path w="5956828" h="3971219">
                <a:moveTo>
                  <a:pt x="0" y="0"/>
                </a:moveTo>
                <a:lnTo>
                  <a:pt x="5956828" y="0"/>
                </a:lnTo>
                <a:lnTo>
                  <a:pt x="5956828" y="3971219"/>
                </a:lnTo>
                <a:lnTo>
                  <a:pt x="0" y="3971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26209" y="566676"/>
            <a:ext cx="14890032" cy="4239029"/>
            <a:chOff x="0" y="0"/>
            <a:chExt cx="19853376" cy="5652039"/>
          </a:xfrm>
        </p:grpSpPr>
        <p:sp>
          <p:nvSpPr>
            <p:cNvPr id="4" name="TextBox 4"/>
            <p:cNvSpPr txBox="1"/>
            <p:nvPr/>
          </p:nvSpPr>
          <p:spPr>
            <a:xfrm>
              <a:off x="0" y="152400"/>
              <a:ext cx="19853376" cy="158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3"/>
                </a:lnSpc>
              </a:pPr>
              <a:r>
                <a:rPr lang="en-US" sz="4992">
                  <a:solidFill>
                    <a:srgbClr val="2B4141"/>
                  </a:solidFill>
                  <a:latin typeface="More Sugar"/>
                  <a:ea typeface="More Sugar"/>
                  <a:cs typeface="More Sugar"/>
                  <a:sym typeface="More Sugar"/>
                </a:rPr>
                <a:t>Inclusão das pessoas com</a:t>
              </a:r>
            </a:p>
            <a:p>
              <a:pPr algn="ctr">
                <a:lnSpc>
                  <a:spcPts val="4293"/>
                </a:lnSpc>
              </a:pPr>
              <a:r>
                <a:rPr lang="en-US" sz="4992">
                  <a:solidFill>
                    <a:srgbClr val="2B4141"/>
                  </a:solidFill>
                  <a:latin typeface="More Sugar"/>
                  <a:ea typeface="More Sugar"/>
                  <a:cs typeface="More Sugar"/>
                  <a:sym typeface="More Sugar"/>
                </a:rPr>
                <a:t> deficiência é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99824"/>
              <a:ext cx="19853376" cy="43522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2"/>
                </a:lnSpc>
              </a:pPr>
              <a:endParaRPr/>
            </a:p>
            <a:p>
              <a:pPr algn="ctr">
                <a:lnSpc>
                  <a:spcPts val="6202"/>
                </a:lnSpc>
              </a:pPr>
              <a:r>
                <a:rPr lang="en-US" sz="7211">
                  <a:solidFill>
                    <a:srgbClr val="2B4141"/>
                  </a:solidFill>
                  <a:latin typeface="Bimbo"/>
                  <a:ea typeface="Bimbo"/>
                  <a:cs typeface="Bimbo"/>
                  <a:sym typeface="Bimbo"/>
                </a:rPr>
                <a:t>igualdade de </a:t>
              </a:r>
            </a:p>
            <a:p>
              <a:pPr algn="ctr">
                <a:lnSpc>
                  <a:spcPts val="6202"/>
                </a:lnSpc>
              </a:pPr>
              <a:endParaRPr lang="en-US" sz="7211">
                <a:solidFill>
                  <a:srgbClr val="2B4141"/>
                </a:solidFill>
                <a:latin typeface="Bimbo"/>
                <a:ea typeface="Bimbo"/>
                <a:cs typeface="Bimbo"/>
                <a:sym typeface="Bimbo"/>
              </a:endParaRPr>
            </a:p>
            <a:p>
              <a:pPr algn="ctr">
                <a:lnSpc>
                  <a:spcPts val="6202"/>
                </a:lnSpc>
              </a:pPr>
              <a:r>
                <a:rPr lang="en-US" sz="7211">
                  <a:solidFill>
                    <a:srgbClr val="2B4141"/>
                  </a:solidFill>
                  <a:latin typeface="Bimbo"/>
                  <a:ea typeface="Bimbo"/>
                  <a:cs typeface="Bimbo"/>
                  <a:sym typeface="Bimbo"/>
                </a:rPr>
                <a:t>oportunidades.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47740" y="6764255"/>
            <a:ext cx="3691086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2B414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OBRIGADA!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2B414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283155" y="7650715"/>
            <a:ext cx="3452515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B4141"/>
                </a:solidFill>
                <a:latin typeface="Open Sans"/>
                <a:ea typeface="Open Sans"/>
                <a:cs typeface="Open Sans"/>
                <a:sym typeface="Open Sans"/>
              </a:rPr>
              <a:t> Telma Cecília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B4141"/>
                </a:solidFill>
                <a:latin typeface="Open Sans"/>
                <a:ea typeface="Open Sans"/>
                <a:cs typeface="Open Sans"/>
                <a:sym typeface="Open Sans"/>
              </a:rPr>
              <a:t>2648-0770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B4141"/>
                </a:solidFill>
                <a:latin typeface="Open Sans"/>
                <a:ea typeface="Open Sans"/>
                <a:cs typeface="Open Sans"/>
                <a:sym typeface="Open Sans"/>
              </a:rPr>
              <a:t>telmaccv@usp.br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2B41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893" y="430351"/>
            <a:ext cx="1793210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Legislação sobre o tema: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5893" y="1669871"/>
            <a:ext cx="17932107" cy="516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Lei de Cotas (art. 93 da Lei 8213/91): empresas com 100 ou mais funcionários devem contratar pessoas com deficiência ou reabilitadas pelo INSS. O percentual varia conforme o tamanho da empresa.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Decretos 3298/99, 3048/99 e 5296/2004: ajudam na caracterização da deficiência, mas o conceito que prevalece atualmente é o da LBI.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Lei Brasileira de Inclusão da Pessoa com Deficiência (Lei 13146/2015): traz avanços conceituais importantes e modifica o modelo de avaliação da deficiência para o biopsicossocial.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Decreto 6949/2009: precede a LBI e integra a Convenção da ONU sobre os direitos da pessoa com deficiência na nossa legislação.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Outras referências importantes: Instrução Normativa do Ministério do Trabalho e Previdência 002/2021; Lei 12764/12 - Política Nacional de Proteção dos Direitos da Pessoa com Transtorno do Espectro Autista; Lei 14126/21 - Classifica a visão monocular como deficiência sensorial do tipo visual; Lei 14768/23 - Considera a deficiência auditiva unilateral total como deficiência, além das ABNT que tratam sobre as normas de acessibilidade.</a:t>
            </a:r>
          </a:p>
          <a:p>
            <a:pPr algn="l">
              <a:lnSpc>
                <a:spcPts val="4759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5893" y="7135315"/>
            <a:ext cx="1793210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Créditos: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5893" y="8374835"/>
            <a:ext cx="17932107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Espaço da Cidadania - mini guia sobre inclusão e pessoas com deficiência para a Cipa - www.ecidadania.org.br;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Santa Causa - Boas ideias e projetos</a:t>
            </a: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759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23314" y="4495648"/>
            <a:ext cx="9552206" cy="5341247"/>
          </a:xfrm>
          <a:custGeom>
            <a:avLst/>
            <a:gdLst/>
            <a:ahLst/>
            <a:cxnLst/>
            <a:rect l="l" t="t" r="r" b="b"/>
            <a:pathLst>
              <a:path w="9552206" h="5341247">
                <a:moveTo>
                  <a:pt x="0" y="0"/>
                </a:moveTo>
                <a:lnTo>
                  <a:pt x="9552205" y="0"/>
                </a:lnTo>
                <a:lnTo>
                  <a:pt x="9552205" y="5341247"/>
                </a:lnTo>
                <a:lnTo>
                  <a:pt x="0" y="5341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8" b="-29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6902" y="568518"/>
            <a:ext cx="14977693" cy="3684648"/>
            <a:chOff x="0" y="0"/>
            <a:chExt cx="19970257" cy="4912864"/>
          </a:xfrm>
        </p:grpSpPr>
        <p:sp>
          <p:nvSpPr>
            <p:cNvPr id="4" name="TextBox 4"/>
            <p:cNvSpPr txBox="1"/>
            <p:nvPr/>
          </p:nvSpPr>
          <p:spPr>
            <a:xfrm>
              <a:off x="0" y="-239952"/>
              <a:ext cx="19970257" cy="2584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56"/>
                </a:lnSpc>
              </a:pPr>
              <a:r>
                <a:rPr lang="en-US" sz="1154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Você sabia?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653761" y="2893699"/>
              <a:ext cx="14662736" cy="20345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31"/>
                </a:lnSpc>
              </a:pPr>
              <a:r>
                <a:rPr lang="en-US" sz="4236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15% da população mundial tem deficiência (ultrapassa 1 bilhão de pessoas)*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14746" y="9416145"/>
            <a:ext cx="16344554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*Organização Mundial da Saúde (OMS)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2724" y="3750709"/>
            <a:ext cx="7403464" cy="2002317"/>
            <a:chOff x="0" y="0"/>
            <a:chExt cx="1949883" cy="527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9884" cy="527359"/>
            </a:xfrm>
            <a:custGeom>
              <a:avLst/>
              <a:gdLst/>
              <a:ahLst/>
              <a:cxnLst/>
              <a:rect l="l" t="t" r="r" b="b"/>
              <a:pathLst>
                <a:path w="1949884" h="527359">
                  <a:moveTo>
                    <a:pt x="0" y="0"/>
                  </a:moveTo>
                  <a:lnTo>
                    <a:pt x="1949884" y="0"/>
                  </a:lnTo>
                  <a:lnTo>
                    <a:pt x="1949884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91898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949883" cy="555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567285" y="168547"/>
            <a:ext cx="13214090" cy="3093473"/>
            <a:chOff x="0" y="0"/>
            <a:chExt cx="17618786" cy="4124631"/>
          </a:xfrm>
        </p:grpSpPr>
        <p:sp>
          <p:nvSpPr>
            <p:cNvPr id="6" name="TextBox 6"/>
            <p:cNvSpPr txBox="1"/>
            <p:nvPr/>
          </p:nvSpPr>
          <p:spPr>
            <a:xfrm>
              <a:off x="0" y="-3175"/>
              <a:ext cx="17618786" cy="140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0"/>
                </a:lnSpc>
              </a:pPr>
              <a:r>
                <a:rPr lang="en-US" sz="6925">
                  <a:solidFill>
                    <a:srgbClr val="91898A"/>
                  </a:solidFill>
                  <a:latin typeface="Corben"/>
                  <a:ea typeface="Corben"/>
                  <a:cs typeface="Corben"/>
                  <a:sym typeface="Corben"/>
                </a:rPr>
                <a:t>Você sabia que no BRASIL ...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341284" y="1883505"/>
              <a:ext cx="12936219" cy="2253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população com deficiência foi estimada em 18,6 milhões de pessoas  com mais de 2 anos, o que corresponde a 8,9% da população*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64374" y="7025641"/>
            <a:ext cx="9238703" cy="81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Crescimento de quase 50% desde o primeiro</a:t>
            </a:r>
          </a:p>
          <a:p>
            <a:pPr algn="ctr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levantamento da RAIS **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5820" y="9517307"/>
            <a:ext cx="16344554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*Pesquisa Nacional por Amostra de Domicílio (PNAD)2022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79222" y="4396020"/>
            <a:ext cx="8227194" cy="362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4201" lvl="1" indent="-292101" algn="l">
              <a:lnSpc>
                <a:spcPts val="3788"/>
              </a:lnSpc>
              <a:buFont typeface="Arial"/>
              <a:buChar char="•"/>
            </a:pPr>
            <a:r>
              <a:rPr lang="en-US" sz="270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26,6% das pessoas com deficiência encontram espaço no mercado de trabalho.</a:t>
            </a:r>
          </a:p>
          <a:p>
            <a:pPr algn="l">
              <a:lnSpc>
                <a:spcPts val="4488"/>
              </a:lnSpc>
            </a:pPr>
            <a:endParaRPr lang="en-US" sz="2705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488"/>
              </a:lnSpc>
            </a:pPr>
            <a:endParaRPr lang="en-US" sz="2705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488"/>
              </a:lnSpc>
            </a:pPr>
            <a:endParaRPr lang="en-US" sz="2705" b="1">
              <a:solidFill>
                <a:srgbClr val="FFFFFF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marL="584203" lvl="1" indent="-292101" algn="l">
              <a:lnSpc>
                <a:spcPts val="3788"/>
              </a:lnSpc>
              <a:buFont typeface="Arial"/>
              <a:buChar char="•"/>
            </a:pPr>
            <a:r>
              <a:rPr lang="en-US" sz="270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Cerca de 55% dos que trabalham estão na informalidade.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963721" y="3338221"/>
            <a:ext cx="785819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0"/>
              </a:lnSpc>
            </a:pPr>
            <a:r>
              <a:rPr lang="en-US" sz="322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Dados do IBGE, sobre o trabalho das pessoas com deficiência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56761" y="6261893"/>
            <a:ext cx="13977228" cy="2322122"/>
            <a:chOff x="0" y="0"/>
            <a:chExt cx="3681245" cy="61158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81245" cy="611588"/>
            </a:xfrm>
            <a:custGeom>
              <a:avLst/>
              <a:gdLst/>
              <a:ahLst/>
              <a:cxnLst/>
              <a:rect l="l" t="t" r="r" b="b"/>
              <a:pathLst>
                <a:path w="3681245" h="611588">
                  <a:moveTo>
                    <a:pt x="0" y="0"/>
                  </a:moveTo>
                  <a:lnTo>
                    <a:pt x="3681245" y="0"/>
                  </a:lnTo>
                  <a:lnTo>
                    <a:pt x="3681245" y="611588"/>
                  </a:lnTo>
                  <a:lnTo>
                    <a:pt x="0" y="611588"/>
                  </a:lnTo>
                  <a:close/>
                </a:path>
              </a:pathLst>
            </a:custGeom>
            <a:solidFill>
              <a:srgbClr val="91898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681245" cy="640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7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781872" y="6603804"/>
            <a:ext cx="1312700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Dados do IBGE demonstram que 26,6% das pessoas com deficiência encontram espaço no mercado de trabalho e que 55% dos que trabalham estão na informalidade.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56761" y="3883426"/>
            <a:ext cx="5746799" cy="158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  <a:spcBef>
                <a:spcPct val="0"/>
              </a:spcBef>
            </a:pPr>
            <a:r>
              <a:rPr lang="en-US" sz="304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Das 18,6 milhões de pessoas com deficiência, mais da metade são mulheres.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963721" y="3750709"/>
            <a:ext cx="7403464" cy="2002317"/>
            <a:chOff x="0" y="0"/>
            <a:chExt cx="1949883" cy="52735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49884" cy="527359"/>
            </a:xfrm>
            <a:custGeom>
              <a:avLst/>
              <a:gdLst/>
              <a:ahLst/>
              <a:cxnLst/>
              <a:rect l="l" t="t" r="r" b="b"/>
              <a:pathLst>
                <a:path w="1949884" h="527359">
                  <a:moveTo>
                    <a:pt x="0" y="0"/>
                  </a:moveTo>
                  <a:lnTo>
                    <a:pt x="1949884" y="0"/>
                  </a:lnTo>
                  <a:lnTo>
                    <a:pt x="1949884" y="527359"/>
                  </a:lnTo>
                  <a:lnTo>
                    <a:pt x="0" y="527359"/>
                  </a:lnTo>
                  <a:close/>
                </a:path>
              </a:pathLst>
            </a:custGeom>
            <a:solidFill>
              <a:srgbClr val="91898A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949883" cy="555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77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60532" y="3933235"/>
            <a:ext cx="6609843" cy="158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7"/>
              </a:lnSpc>
              <a:spcBef>
                <a:spcPct val="0"/>
              </a:spcBef>
            </a:pPr>
            <a:r>
              <a:rPr lang="en-US" sz="304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maior parte das pessoas de 25 anos ou mais com deficiência não completaram a educação básica.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6830">
            <a:off x="-5410164" y="-1570359"/>
            <a:ext cx="14105105" cy="14105105"/>
          </a:xfrm>
          <a:custGeom>
            <a:avLst/>
            <a:gdLst/>
            <a:ahLst/>
            <a:cxnLst/>
            <a:rect l="l" t="t" r="r" b="b"/>
            <a:pathLst>
              <a:path w="14105105" h="14105105">
                <a:moveTo>
                  <a:pt x="0" y="0"/>
                </a:moveTo>
                <a:lnTo>
                  <a:pt x="14105106" y="0"/>
                </a:lnTo>
                <a:lnTo>
                  <a:pt x="14105106" y="14105105"/>
                </a:lnTo>
                <a:lnTo>
                  <a:pt x="0" y="14105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76790"/>
            <a:ext cx="6747049" cy="7485663"/>
            <a:chOff x="0" y="0"/>
            <a:chExt cx="5510530" cy="6113780"/>
          </a:xfrm>
        </p:grpSpPr>
        <p:sp>
          <p:nvSpPr>
            <p:cNvPr id="4" name="Freeform 4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5482" r="-5482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0" y="14156"/>
            <a:ext cx="9144000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COTAS NO TRABALHO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15297" y="756504"/>
            <a:ext cx="7823284" cy="384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Art 93 da Lei 8213/91</a:t>
            </a:r>
          </a:p>
          <a:p>
            <a:pPr algn="just">
              <a:lnSpc>
                <a:spcPts val="4340"/>
              </a:lnSpc>
            </a:pPr>
            <a:endParaRPr lang="en-US" sz="31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empresa com 100 ou mais empregados está obrigada a preencher de 2% a 5% dos seus cargos com pessoas com deficiência ou beneficiários da Previdência Social reabilitados na seguinte proporção: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15297" y="4713398"/>
            <a:ext cx="8264722" cy="22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01" lvl="1" indent="-334650" algn="l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100 a 200 empregados - 2%</a:t>
            </a:r>
          </a:p>
          <a:p>
            <a:pPr marL="669301" lvl="1" indent="-334650" algn="l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201 a 500 empregados - 3%</a:t>
            </a:r>
          </a:p>
          <a:p>
            <a:pPr marL="669301" lvl="1" indent="-334650" algn="l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 501 a 1000 empregados - 4%</a:t>
            </a:r>
          </a:p>
          <a:p>
            <a:pPr marL="669301" lvl="1" indent="-334650" algn="l">
              <a:lnSpc>
                <a:spcPts val="4340"/>
              </a:lnSpc>
              <a:spcBef>
                <a:spcPct val="0"/>
              </a:spcBef>
              <a:buFont typeface="Arial"/>
              <a:buChar char="•"/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acima de 1001 empregados - 5%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7420686"/>
            <a:ext cx="8264722" cy="2759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 a empresa não destinar as vagas corretamente, terá a incidência de multas, que será calculada de acordo com o número de profissionais com deficiência que a empresa deveria contratar mas não contratou.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66830">
            <a:off x="-5410164" y="-1570359"/>
            <a:ext cx="14105105" cy="14105105"/>
          </a:xfrm>
          <a:custGeom>
            <a:avLst/>
            <a:gdLst/>
            <a:ahLst/>
            <a:cxnLst/>
            <a:rect l="l" t="t" r="r" b="b"/>
            <a:pathLst>
              <a:path w="14105105" h="14105105">
                <a:moveTo>
                  <a:pt x="0" y="0"/>
                </a:moveTo>
                <a:lnTo>
                  <a:pt x="14105106" y="0"/>
                </a:lnTo>
                <a:lnTo>
                  <a:pt x="14105106" y="14105105"/>
                </a:lnTo>
                <a:lnTo>
                  <a:pt x="0" y="141051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383812"/>
            <a:ext cx="6747049" cy="7485663"/>
            <a:chOff x="0" y="0"/>
            <a:chExt cx="5510530" cy="6113780"/>
          </a:xfrm>
        </p:grpSpPr>
        <p:sp>
          <p:nvSpPr>
            <p:cNvPr id="4" name="Freeform 4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l="l" t="t" r="r" b="b"/>
              <a:pathLst>
                <a:path w="5420360" h="6014720">
                  <a:moveTo>
                    <a:pt x="5148580" y="3408680"/>
                  </a:move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33307" r="-3330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0" y="14156"/>
            <a:ext cx="9144000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REABILITAÇÃO PROFISSIONAL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15297" y="756504"/>
            <a:ext cx="7823284" cy="275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quem se destina?</a:t>
            </a:r>
          </a:p>
          <a:p>
            <a:pPr algn="just">
              <a:lnSpc>
                <a:spcPts val="4340"/>
              </a:lnSpc>
            </a:pPr>
            <a:endParaRPr lang="en-US" sz="31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just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Aos segurados do INSS que estejam recebendo o auxílio doença e que necessitam de adaptações para exercer a função laboral.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15297" y="3956339"/>
            <a:ext cx="8264722" cy="22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0"/>
              </a:lnSpc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 que oferece:</a:t>
            </a:r>
          </a:p>
          <a:p>
            <a:pPr marL="669301" lvl="1" indent="-334650" algn="l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cursos profissionalizantes</a:t>
            </a:r>
          </a:p>
          <a:p>
            <a:pPr marL="669301" lvl="1" indent="-334650" algn="l">
              <a:lnSpc>
                <a:spcPts val="4340"/>
              </a:lnSpc>
              <a:buFont typeface="Arial"/>
              <a:buChar char="•"/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treinamento em serviço</a:t>
            </a:r>
          </a:p>
          <a:p>
            <a:pPr marL="669301" lvl="1" indent="-334650" algn="l">
              <a:lnSpc>
                <a:spcPts val="4340"/>
              </a:lnSpc>
              <a:spcBef>
                <a:spcPct val="0"/>
              </a:spcBef>
              <a:buFont typeface="Arial"/>
              <a:buChar char="•"/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fornecimento de próteses e órteses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7041516"/>
            <a:ext cx="8264722" cy="2216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equipe de Reabilitação Profissional acompanha o segurado e após a conclusão do processo é emitido o CERTIFICADO DE REABILITAÇÃO PROFISSIONAL que contará para a LEI DE COTAS.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0007" y="1091059"/>
            <a:ext cx="12916986" cy="8104883"/>
            <a:chOff x="0" y="0"/>
            <a:chExt cx="17222648" cy="10806510"/>
          </a:xfrm>
        </p:grpSpPr>
        <p:sp>
          <p:nvSpPr>
            <p:cNvPr id="3" name="TextBox 3"/>
            <p:cNvSpPr txBox="1"/>
            <p:nvPr/>
          </p:nvSpPr>
          <p:spPr>
            <a:xfrm>
              <a:off x="0" y="-173277"/>
              <a:ext cx="17222648" cy="3559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17"/>
                </a:lnSpc>
              </a:pPr>
              <a:r>
                <a:rPr lang="en-US" sz="8347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Quem são as pessoas com deficiência?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288643" y="3963674"/>
              <a:ext cx="12645362" cy="685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951"/>
                </a:lnSpc>
              </a:pPr>
              <a:r>
                <a:rPr lang="en-US" sz="353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“Considera-se pessoa com deficiência aquela que tem </a:t>
              </a:r>
              <a:r>
                <a:rPr lang="en-US" sz="3536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impedimento de longo prazo</a:t>
              </a:r>
              <a:r>
                <a:rPr lang="en-US" sz="353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natureza </a:t>
              </a:r>
              <a:r>
                <a:rPr lang="en-US" sz="3536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física, mental, intelectual ou sensorial</a:t>
              </a:r>
              <a:r>
                <a:rPr lang="en-US" sz="353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o qual, em </a:t>
              </a:r>
              <a:r>
                <a:rPr lang="en-US" sz="3536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interação com uma ou mais barreiras</a:t>
              </a:r>
              <a:r>
                <a:rPr lang="en-US" sz="353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, pode </a:t>
              </a:r>
              <a:r>
                <a:rPr lang="en-US" sz="3536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obstruir sua participação</a:t>
              </a:r>
              <a:r>
                <a:rPr lang="en-US" sz="353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plena e efetiva na sociedade em </a:t>
              </a:r>
              <a:r>
                <a:rPr lang="en-US" sz="3536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igualdade de condições com as demais pessoas</a:t>
              </a:r>
              <a:r>
                <a:rPr lang="en-US" sz="3536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.”*</a:t>
              </a:r>
            </a:p>
            <a:p>
              <a:pPr algn="ctr">
                <a:lnSpc>
                  <a:spcPts val="5791"/>
                </a:lnSpc>
              </a:pPr>
              <a:endParaRPr lang="en-US" sz="35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1942323" y="2836446"/>
            <a:ext cx="6037682" cy="6037682"/>
          </a:xfrm>
          <a:custGeom>
            <a:avLst/>
            <a:gdLst/>
            <a:ahLst/>
            <a:cxnLst/>
            <a:rect l="l" t="t" r="r" b="b"/>
            <a:pathLst>
              <a:path w="6037682" h="6037682">
                <a:moveTo>
                  <a:pt x="0" y="0"/>
                </a:moveTo>
                <a:lnTo>
                  <a:pt x="6037682" y="0"/>
                </a:lnTo>
                <a:lnTo>
                  <a:pt x="6037682" y="6037682"/>
                </a:lnTo>
                <a:lnTo>
                  <a:pt x="0" y="6037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2432" y="9670355"/>
            <a:ext cx="16344554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*Lei Brasileira de Inclusão da Pessoa com Deficiência, 2015.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515" y="220315"/>
            <a:ext cx="4551819" cy="2412464"/>
          </a:xfrm>
          <a:custGeom>
            <a:avLst/>
            <a:gdLst/>
            <a:ahLst/>
            <a:cxnLst/>
            <a:rect l="l" t="t" r="r" b="b"/>
            <a:pathLst>
              <a:path w="4551819" h="2412464">
                <a:moveTo>
                  <a:pt x="0" y="0"/>
                </a:moveTo>
                <a:lnTo>
                  <a:pt x="4551819" y="0"/>
                </a:lnTo>
                <a:lnTo>
                  <a:pt x="4551819" y="2412464"/>
                </a:lnTo>
                <a:lnTo>
                  <a:pt x="0" y="2412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5893" y="3482651"/>
            <a:ext cx="17932107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avaliação da deficiência deve ser biopsicossocial: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698620" y="447807"/>
            <a:ext cx="11327457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Isso quer dizer que: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5893" y="8048308"/>
            <a:ext cx="17932107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São as barreiras que impedem a participação e dificultam a inclusão plena e efetiva na sociedade.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5893" y="4819967"/>
            <a:ext cx="17932107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impedimentos nas funções e estruturas do corpo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fatores socioambientais, psicológicos e pessoais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limitação no desempenho de atividades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restrição de participação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30565" y="35616"/>
            <a:ext cx="11457435" cy="10287000"/>
            <a:chOff x="0" y="0"/>
            <a:chExt cx="1775057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75057" cy="1593725"/>
            </a:xfrm>
            <a:custGeom>
              <a:avLst/>
              <a:gdLst/>
              <a:ahLst/>
              <a:cxnLst/>
              <a:rect l="l" t="t" r="r" b="b"/>
              <a:pathLst>
                <a:path w="1775057" h="1593725">
                  <a:moveTo>
                    <a:pt x="15541" y="0"/>
                  </a:moveTo>
                  <a:lnTo>
                    <a:pt x="1759515" y="0"/>
                  </a:lnTo>
                  <a:cubicBezTo>
                    <a:pt x="1768098" y="0"/>
                    <a:pt x="1775057" y="6958"/>
                    <a:pt x="1775057" y="15541"/>
                  </a:cubicBezTo>
                  <a:lnTo>
                    <a:pt x="1775057" y="1578184"/>
                  </a:lnTo>
                  <a:cubicBezTo>
                    <a:pt x="1775057" y="1586767"/>
                    <a:pt x="1768098" y="1593725"/>
                    <a:pt x="1759515" y="1593725"/>
                  </a:cubicBezTo>
                  <a:lnTo>
                    <a:pt x="15541" y="1593725"/>
                  </a:lnTo>
                  <a:cubicBezTo>
                    <a:pt x="6958" y="1593725"/>
                    <a:pt x="0" y="1586767"/>
                    <a:pt x="0" y="1578184"/>
                  </a:cubicBezTo>
                  <a:lnTo>
                    <a:pt x="0" y="15541"/>
                  </a:lnTo>
                  <a:cubicBezTo>
                    <a:pt x="0" y="6958"/>
                    <a:pt x="6958" y="0"/>
                    <a:pt x="15541" y="0"/>
                  </a:cubicBezTo>
                  <a:close/>
                </a:path>
              </a:pathLst>
            </a:custGeom>
            <a:solidFill>
              <a:srgbClr val="D9D9D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9144000" y="791346"/>
            <a:ext cx="2938118" cy="2802647"/>
            <a:chOff x="0" y="0"/>
            <a:chExt cx="1670761" cy="1593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0761" cy="1593725"/>
            </a:xfrm>
            <a:custGeom>
              <a:avLst/>
              <a:gdLst/>
              <a:ahLst/>
              <a:cxnLst/>
              <a:rect l="l" t="t" r="r" b="b"/>
              <a:pathLst>
                <a:path w="1670761" h="1593725">
                  <a:moveTo>
                    <a:pt x="0" y="0"/>
                  </a:moveTo>
                  <a:lnTo>
                    <a:pt x="1670761" y="0"/>
                  </a:lnTo>
                  <a:lnTo>
                    <a:pt x="167076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8511" b="-8511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53607" y="272704"/>
            <a:ext cx="5995435" cy="4394839"/>
            <a:chOff x="0" y="0"/>
            <a:chExt cx="7993913" cy="5859785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7993913" cy="447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600"/>
                </a:lnSpc>
              </a:pPr>
              <a:r>
                <a:rPr lang="en-US" sz="5500">
                  <a:solidFill>
                    <a:srgbClr val="000000"/>
                  </a:solidFill>
                  <a:latin typeface="Corben"/>
                  <a:ea typeface="Corben"/>
                  <a:cs typeface="Corben"/>
                  <a:sym typeface="Corben"/>
                </a:rPr>
                <a:t>Para lidar com as barreiras, é importante falarmos sobre: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37951"/>
              <a:ext cx="7993913" cy="11313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499"/>
                </a:lnSpc>
              </a:pPr>
              <a:r>
                <a:rPr lang="en-US" sz="4999" b="1">
                  <a:solidFill>
                    <a:srgbClr val="2D8BBA"/>
                  </a:solidFill>
                  <a:latin typeface="Codec Pro Bold"/>
                  <a:ea typeface="Codec Pro Bold"/>
                  <a:cs typeface="Codec Pro Bold"/>
                  <a:sym typeface="Codec Pro Bold"/>
                </a:rPr>
                <a:t>ACESSIBILIDADE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231229" y="4380745"/>
            <a:ext cx="2938118" cy="2802647"/>
            <a:chOff x="0" y="0"/>
            <a:chExt cx="1670761" cy="1593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70761" cy="1593725"/>
            </a:xfrm>
            <a:custGeom>
              <a:avLst/>
              <a:gdLst/>
              <a:ahLst/>
              <a:cxnLst/>
              <a:rect l="l" t="t" r="r" b="b"/>
              <a:pathLst>
                <a:path w="1670761" h="1593725">
                  <a:moveTo>
                    <a:pt x="0" y="0"/>
                  </a:moveTo>
                  <a:lnTo>
                    <a:pt x="1670761" y="0"/>
                  </a:lnTo>
                  <a:lnTo>
                    <a:pt x="167076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8511" b="-851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368055" y="4088663"/>
            <a:ext cx="2938118" cy="2802647"/>
            <a:chOff x="0" y="0"/>
            <a:chExt cx="1670761" cy="1593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70761" cy="1593725"/>
            </a:xfrm>
            <a:custGeom>
              <a:avLst/>
              <a:gdLst/>
              <a:ahLst/>
              <a:cxnLst/>
              <a:rect l="l" t="t" r="r" b="b"/>
              <a:pathLst>
                <a:path w="1670761" h="1593725">
                  <a:moveTo>
                    <a:pt x="0" y="0"/>
                  </a:moveTo>
                  <a:lnTo>
                    <a:pt x="1670761" y="0"/>
                  </a:lnTo>
                  <a:lnTo>
                    <a:pt x="167076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8511" b="-851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3762170" y="1286017"/>
            <a:ext cx="2938118" cy="2802647"/>
            <a:chOff x="0" y="0"/>
            <a:chExt cx="1670761" cy="15937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70761" cy="1593725"/>
            </a:xfrm>
            <a:custGeom>
              <a:avLst/>
              <a:gdLst/>
              <a:ahLst/>
              <a:cxnLst/>
              <a:rect l="l" t="t" r="r" b="b"/>
              <a:pathLst>
                <a:path w="1670761" h="1593725">
                  <a:moveTo>
                    <a:pt x="0" y="0"/>
                  </a:moveTo>
                  <a:lnTo>
                    <a:pt x="1670761" y="0"/>
                  </a:lnTo>
                  <a:lnTo>
                    <a:pt x="167076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8511" b="-8511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9112550" y="1215922"/>
            <a:ext cx="2969568" cy="192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Arquitetônica: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existente nos edifícios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públicos e privados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Ex: banheiros, elevadores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rampas, piso podotátil,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mobiliários.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14062" y="4638968"/>
            <a:ext cx="2742754" cy="22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Comunicacional: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comunicação e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informação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Ex: materiais em braile,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linguagem simples,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audiodescrição e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intérprete de Libras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85763" y="4963328"/>
            <a:ext cx="2629049" cy="192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Instrumental: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equipamentos e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tecnologias utilizadas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Ex: lupas, áudio-guias,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mouses adaptados</a:t>
            </a:r>
          </a:p>
          <a:p>
            <a:pPr algn="ctr">
              <a:lnSpc>
                <a:spcPts val="2577"/>
              </a:lnSpc>
            </a:pPr>
            <a:endParaRPr lang="en-US" sz="184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8336" y="9201150"/>
            <a:ext cx="5335786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Acessibilidade não é só rampa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82263" y="1839894"/>
            <a:ext cx="2497931" cy="224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urbanística: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existentes nas vias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públicas, nos espaços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privados e de uso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coletivo.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Ex: calçadas, parques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praias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090223" y="5179116"/>
            <a:ext cx="2938118" cy="2802647"/>
            <a:chOff x="0" y="0"/>
            <a:chExt cx="1670761" cy="15937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70761" cy="1593725"/>
            </a:xfrm>
            <a:custGeom>
              <a:avLst/>
              <a:gdLst/>
              <a:ahLst/>
              <a:cxnLst/>
              <a:rect l="l" t="t" r="r" b="b"/>
              <a:pathLst>
                <a:path w="1670761" h="1593725">
                  <a:moveTo>
                    <a:pt x="0" y="0"/>
                  </a:moveTo>
                  <a:lnTo>
                    <a:pt x="1670761" y="0"/>
                  </a:lnTo>
                  <a:lnTo>
                    <a:pt x="167076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8511" b="-8511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1179715" y="5913032"/>
            <a:ext cx="2836664" cy="192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Transportes: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existentes nos sistemas 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meios de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transporte.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Ex: transporte público,</a:t>
            </a:r>
          </a:p>
          <a:p>
            <a:pPr algn="ctr">
              <a:lnSpc>
                <a:spcPts val="2577"/>
              </a:lnSpc>
            </a:pPr>
            <a:r>
              <a:rPr lang="en-US" sz="18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veículos adaptados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44913" y="9201150"/>
            <a:ext cx="2625179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entre outros ...</a:t>
            </a:r>
          </a:p>
        </p:txBody>
      </p:sp>
      <p:sp>
        <p:nvSpPr>
          <p:cNvPr id="24" name="Freeform 24"/>
          <p:cNvSpPr/>
          <p:nvPr/>
        </p:nvSpPr>
        <p:spPr>
          <a:xfrm>
            <a:off x="457815" y="4905701"/>
            <a:ext cx="5956828" cy="3971219"/>
          </a:xfrm>
          <a:custGeom>
            <a:avLst/>
            <a:gdLst/>
            <a:ahLst/>
            <a:cxnLst/>
            <a:rect l="l" t="t" r="r" b="b"/>
            <a:pathLst>
              <a:path w="5956828" h="3971219">
                <a:moveTo>
                  <a:pt x="0" y="0"/>
                </a:moveTo>
                <a:lnTo>
                  <a:pt x="5956827" y="0"/>
                </a:lnTo>
                <a:lnTo>
                  <a:pt x="5956827" y="3971219"/>
                </a:lnTo>
                <a:lnTo>
                  <a:pt x="0" y="3971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42753" y="3557100"/>
            <a:ext cx="5584734" cy="5325026"/>
          </a:xfrm>
          <a:custGeom>
            <a:avLst/>
            <a:gdLst/>
            <a:ahLst/>
            <a:cxnLst/>
            <a:rect l="l" t="t" r="r" b="b"/>
            <a:pathLst>
              <a:path w="5584734" h="5325026">
                <a:moveTo>
                  <a:pt x="0" y="0"/>
                </a:moveTo>
                <a:lnTo>
                  <a:pt x="5584735" y="0"/>
                </a:lnTo>
                <a:lnTo>
                  <a:pt x="5584735" y="5325026"/>
                </a:lnTo>
                <a:lnTo>
                  <a:pt x="0" y="5325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43" r="-82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407570"/>
            <a:ext cx="9923950" cy="5573952"/>
          </a:xfrm>
          <a:custGeom>
            <a:avLst/>
            <a:gdLst/>
            <a:ahLst/>
            <a:cxnLst/>
            <a:rect l="l" t="t" r="r" b="b"/>
            <a:pathLst>
              <a:path w="9923950" h="5573952">
                <a:moveTo>
                  <a:pt x="0" y="0"/>
                </a:moveTo>
                <a:lnTo>
                  <a:pt x="9923950" y="0"/>
                </a:lnTo>
                <a:lnTo>
                  <a:pt x="9923950" y="5573951"/>
                </a:lnTo>
                <a:lnTo>
                  <a:pt x="0" y="5573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0"/>
            <a:ext cx="18396745" cy="2802681"/>
            <a:chOff x="0" y="0"/>
            <a:chExt cx="2850137" cy="4342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50137" cy="434209"/>
            </a:xfrm>
            <a:custGeom>
              <a:avLst/>
              <a:gdLst/>
              <a:ahLst/>
              <a:cxnLst/>
              <a:rect l="l" t="t" r="r" b="b"/>
              <a:pathLst>
                <a:path w="2850137" h="434209">
                  <a:moveTo>
                    <a:pt x="0" y="0"/>
                  </a:moveTo>
                  <a:lnTo>
                    <a:pt x="2850137" y="0"/>
                  </a:lnTo>
                  <a:lnTo>
                    <a:pt x="2850137" y="434209"/>
                  </a:lnTo>
                  <a:lnTo>
                    <a:pt x="0" y="434209"/>
                  </a:lnTo>
                  <a:close/>
                </a:path>
              </a:pathLst>
            </a:custGeom>
            <a:solidFill>
              <a:srgbClr val="D9D9D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6" name="TextBox 6"/>
          <p:cNvSpPr txBox="1"/>
          <p:nvPr/>
        </p:nvSpPr>
        <p:spPr>
          <a:xfrm>
            <a:off x="633361" y="182141"/>
            <a:ext cx="16812359" cy="2143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 i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Barreiras Atitudinais</a:t>
            </a:r>
            <a:r>
              <a:rPr lang="en-US" sz="41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atitudes ou comportamentos que impedem ou prejudicam a participação social em igualdade de condições e oportunidades com as demais pessoas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1412</Words>
  <Application>Microsoft Office PowerPoint</Application>
  <PresentationFormat>Personalizar</PresentationFormat>
  <Paragraphs>213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6" baseType="lpstr">
      <vt:lpstr>Calibri</vt:lpstr>
      <vt:lpstr>Calibri (MS) Italics</vt:lpstr>
      <vt:lpstr>Codec Pro</vt:lpstr>
      <vt:lpstr>Corben Bold</vt:lpstr>
      <vt:lpstr>Codec Pro Bold</vt:lpstr>
      <vt:lpstr>Calibri (MS)</vt:lpstr>
      <vt:lpstr>Barlow Italics</vt:lpstr>
      <vt:lpstr>Arial</vt:lpstr>
      <vt:lpstr>Open Sans Bold</vt:lpstr>
      <vt:lpstr>Open Sans</vt:lpstr>
      <vt:lpstr>Barlow Bold Italics</vt:lpstr>
      <vt:lpstr>Bimbo</vt:lpstr>
      <vt:lpstr>Open Sans Bold Italics</vt:lpstr>
      <vt:lpstr>More Sugar</vt:lpstr>
      <vt:lpstr>Corben</vt:lpstr>
      <vt:lpstr>Calibri (MS)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Deficiência - Curso de Cipa</dc:title>
  <dc:creator>Telma Cecilia Coutinho Ventriglio</dc:creator>
  <cp:lastModifiedBy>Telma Cecilia Coutinho Ventriglio</cp:lastModifiedBy>
  <cp:revision>2</cp:revision>
  <dcterms:created xsi:type="dcterms:W3CDTF">2006-08-16T00:00:00Z</dcterms:created>
  <dcterms:modified xsi:type="dcterms:W3CDTF">2025-04-23T15:53:56Z</dcterms:modified>
  <dc:identifier>DAGDhHMkVUs</dc:identifier>
</cp:coreProperties>
</file>